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imo Bold" charset="1" panose="020B0704020202020204"/>
      <p:regular r:id="rId24"/>
    </p:embeddedFont>
    <p:embeddedFont>
      <p:font typeface="Open Sans" charset="1" panose="00000000000000000000"/>
      <p:regular r:id="rId25"/>
    </p:embeddedFont>
    <p:embeddedFont>
      <p:font typeface="Open Sans Medium" charset="1" panose="00000000000000000000"/>
      <p:regular r:id="rId26"/>
    </p:embeddedFont>
    <p:embeddedFont>
      <p:font typeface="TT Rounds Condensed" charset="1" panose="02000506030000020003"/>
      <p:regular r:id="rId31"/>
    </p:embeddedFont>
    <p:embeddedFont>
      <p:font typeface="Open Sans Bold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notesMasters/notesMaster1.xml" Type="http://schemas.openxmlformats.org/officeDocument/2006/relationships/notesMaster"/><Relationship Id="rId22" Target="theme/theme2.xml" Type="http://schemas.openxmlformats.org/officeDocument/2006/relationships/theme"/><Relationship Id="rId23" Target="notesSlides/notesSlide1.xml" Type="http://schemas.openxmlformats.org/officeDocument/2006/relationships/notes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notesSlides/notesSlide8.xml" Type="http://schemas.openxmlformats.org/officeDocument/2006/relationships/notesSlide"/><Relationship Id="rId35" Target="notesSlides/notesSlide9.xml" Type="http://schemas.openxmlformats.org/officeDocument/2006/relationships/notesSlide"/><Relationship Id="rId36" Target="notesSlides/notesSlide10.xml" Type="http://schemas.openxmlformats.org/officeDocument/2006/relationships/notesSlide"/><Relationship Id="rId37" Target="notesSlides/notesSlide11.xml" Type="http://schemas.openxmlformats.org/officeDocument/2006/relationships/notesSlide"/><Relationship Id="rId38" Target="fonts/font38.fntdata" Type="http://schemas.openxmlformats.org/officeDocument/2006/relationships/font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3.xml" Type="http://schemas.openxmlformats.org/officeDocument/2006/relationships/notesSlide"/><Relationship Id="rId41" Target="notesSlides/notesSlide14.xml" Type="http://schemas.openxmlformats.org/officeDocument/2006/relationships/notesSlide"/><Relationship Id="rId42" Target="notesSlides/notesSlide15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2230041"/>
            <a:ext cx="9445526" cy="271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AI-Powered Content Moderation to Combat Toxicity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284589"/>
            <a:ext cx="9445526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This presentation explores the use of Artificial Intelligence (AI) and Natural Language Processing (NLP) to detect and combat toxicity in online comments, aiming to create a safer and more inclusive online experience.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2405" y="7709744"/>
            <a:ext cx="153293" cy="10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7427565"/>
            <a:ext cx="4380608" cy="57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Presented by </a:t>
            </a:r>
          </a:p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Anukrati Vaishnav</a:t>
            </a:r>
          </a:p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MITA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837308"/>
            <a:ext cx="7780436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Cost-Benefit Analysis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6200477" y="2529929"/>
            <a:ext cx="1811090" cy="1134070"/>
          </a:xfrm>
          <a:custGeom>
            <a:avLst/>
            <a:gdLst/>
            <a:ahLst/>
            <a:cxnLst/>
            <a:rect r="r" b="b" t="t" l="l"/>
            <a:pathLst>
              <a:path h="1134070" w="1811090">
                <a:moveTo>
                  <a:pt x="0" y="0"/>
                </a:moveTo>
                <a:lnTo>
                  <a:pt x="1811091" y="0"/>
                </a:lnTo>
                <a:lnTo>
                  <a:pt x="1811091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" r="0" b="-1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8238381" y="2529929"/>
            <a:ext cx="1811090" cy="1134070"/>
          </a:xfrm>
          <a:custGeom>
            <a:avLst/>
            <a:gdLst/>
            <a:ahLst/>
            <a:cxnLst/>
            <a:rect r="r" b="b" t="t" l="l"/>
            <a:pathLst>
              <a:path h="1134070" w="1811090">
                <a:moveTo>
                  <a:pt x="0" y="0"/>
                </a:moveTo>
                <a:lnTo>
                  <a:pt x="1811090" y="0"/>
                </a:lnTo>
                <a:lnTo>
                  <a:pt x="1811090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" r="0" b="-10"/>
            </a:stretch>
          </a:blipFill>
        </p:spPr>
      </p:sp>
      <p:sp>
        <p:nvSpPr>
          <p:cNvPr name="Freeform 8" id="8" descr="preencoded.png"/>
          <p:cNvSpPr/>
          <p:nvPr/>
        </p:nvSpPr>
        <p:spPr>
          <a:xfrm flipH="false" flipV="false" rot="0">
            <a:off x="10276285" y="2529929"/>
            <a:ext cx="1811090" cy="1134070"/>
          </a:xfrm>
          <a:custGeom>
            <a:avLst/>
            <a:gdLst/>
            <a:ahLst/>
            <a:cxnLst/>
            <a:rect r="r" b="b" t="t" l="l"/>
            <a:pathLst>
              <a:path h="1134070" w="1811090">
                <a:moveTo>
                  <a:pt x="0" y="0"/>
                </a:moveTo>
                <a:lnTo>
                  <a:pt x="1811090" y="0"/>
                </a:lnTo>
                <a:lnTo>
                  <a:pt x="1811090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" r="0" b="-1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992238" y="5710535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8" y="0"/>
                </a:lnTo>
                <a:lnTo>
                  <a:pt x="5434458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5" t="0" r="-6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5755" y="723170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Annual Savings    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6426696" y="5710535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" t="0" r="-6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10214" y="723170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AI Solution Cost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1861155" y="5710535"/>
            <a:ext cx="5434459" cy="1134070"/>
          </a:xfrm>
          <a:custGeom>
            <a:avLst/>
            <a:gdLst/>
            <a:ahLst/>
            <a:cxnLst/>
            <a:rect r="r" b="b" t="t" l="l"/>
            <a:pathLst>
              <a:path h="1134070" w="5434459">
                <a:moveTo>
                  <a:pt x="0" y="0"/>
                </a:moveTo>
                <a:lnTo>
                  <a:pt x="5434459" y="0"/>
                </a:lnTo>
                <a:lnTo>
                  <a:pt x="5434459" y="1134070"/>
                </a:lnTo>
                <a:lnTo>
                  <a:pt x="0" y="11340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5" t="0" r="-65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144672" y="7231708"/>
            <a:ext cx="439980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Manual Moderation Cost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704975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Risk Assessment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475" y="3210371"/>
            <a:ext cx="16313051" cy="4546699"/>
            <a:chOff x="0" y="0"/>
            <a:chExt cx="21750735" cy="60622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50655" cy="6062218"/>
            </a:xfrm>
            <a:custGeom>
              <a:avLst/>
              <a:gdLst/>
              <a:ahLst/>
              <a:cxnLst/>
              <a:rect r="r" b="b" t="t" l="l"/>
              <a:pathLst>
                <a:path h="6062218" w="2175065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21585301" y="0"/>
                  </a:lnTo>
                  <a:lnTo>
                    <a:pt x="21585301" y="6350"/>
                  </a:lnTo>
                  <a:lnTo>
                    <a:pt x="21585301" y="0"/>
                  </a:lnTo>
                  <a:cubicBezTo>
                    <a:pt x="21676615" y="0"/>
                    <a:pt x="21750655" y="73914"/>
                    <a:pt x="21750655" y="165100"/>
                  </a:cubicBezTo>
                  <a:lnTo>
                    <a:pt x="21744305" y="165100"/>
                  </a:lnTo>
                  <a:lnTo>
                    <a:pt x="21750655" y="165100"/>
                  </a:lnTo>
                  <a:lnTo>
                    <a:pt x="21750655" y="5897118"/>
                  </a:lnTo>
                  <a:lnTo>
                    <a:pt x="21744305" y="5897118"/>
                  </a:lnTo>
                  <a:lnTo>
                    <a:pt x="21750655" y="5897118"/>
                  </a:lnTo>
                  <a:cubicBezTo>
                    <a:pt x="21750655" y="5988304"/>
                    <a:pt x="21676615" y="6062218"/>
                    <a:pt x="21585301" y="6062218"/>
                  </a:cubicBezTo>
                  <a:lnTo>
                    <a:pt x="21585301" y="6055868"/>
                  </a:lnTo>
                  <a:lnTo>
                    <a:pt x="21585301" y="6062218"/>
                  </a:lnTo>
                  <a:lnTo>
                    <a:pt x="165354" y="6062218"/>
                  </a:lnTo>
                  <a:lnTo>
                    <a:pt x="165354" y="6055868"/>
                  </a:lnTo>
                  <a:lnTo>
                    <a:pt x="165354" y="6062218"/>
                  </a:lnTo>
                  <a:cubicBezTo>
                    <a:pt x="74041" y="6062218"/>
                    <a:pt x="0" y="5988304"/>
                    <a:pt x="0" y="589711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897118"/>
                  </a:lnTo>
                  <a:lnTo>
                    <a:pt x="6350" y="5897118"/>
                  </a:lnTo>
                  <a:lnTo>
                    <a:pt x="12700" y="5897118"/>
                  </a:lnTo>
                  <a:cubicBezTo>
                    <a:pt x="12700" y="5981319"/>
                    <a:pt x="81026" y="6049518"/>
                    <a:pt x="165354" y="6049518"/>
                  </a:cubicBezTo>
                  <a:lnTo>
                    <a:pt x="21585301" y="6049518"/>
                  </a:lnTo>
                  <a:cubicBezTo>
                    <a:pt x="21669629" y="6049518"/>
                    <a:pt x="21737955" y="5981192"/>
                    <a:pt x="21737955" y="5897118"/>
                  </a:cubicBezTo>
                  <a:lnTo>
                    <a:pt x="21737955" y="165100"/>
                  </a:lnTo>
                  <a:cubicBezTo>
                    <a:pt x="21737955" y="80899"/>
                    <a:pt x="21669629" y="12700"/>
                    <a:pt x="2158530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1762" y="3224659"/>
            <a:ext cx="16282839" cy="812899"/>
            <a:chOff x="0" y="0"/>
            <a:chExt cx="21710452" cy="10838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10396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0396">
                  <a:moveTo>
                    <a:pt x="0" y="0"/>
                  </a:moveTo>
                  <a:lnTo>
                    <a:pt x="21710396" y="0"/>
                  </a:lnTo>
                  <a:lnTo>
                    <a:pt x="21710396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7066" y="3318570"/>
            <a:ext cx="48552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18846" y="3318570"/>
            <a:ext cx="4850457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45864" y="3318570"/>
            <a:ext cx="48552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Mitigation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1762" y="4037559"/>
            <a:ext cx="16282839" cy="812899"/>
            <a:chOff x="0" y="0"/>
            <a:chExt cx="21710452" cy="108386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710396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0396">
                  <a:moveTo>
                    <a:pt x="0" y="0"/>
                  </a:moveTo>
                  <a:lnTo>
                    <a:pt x="21710396" y="0"/>
                  </a:lnTo>
                  <a:lnTo>
                    <a:pt x="21710396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87066" y="4131469"/>
            <a:ext cx="48552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False Positives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8846" y="4131469"/>
            <a:ext cx="4850457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Flagging non-toxic content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145864" y="4131469"/>
            <a:ext cx="48552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Allow human review for edge cases.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01762" y="4850458"/>
            <a:ext cx="16282839" cy="812899"/>
            <a:chOff x="0" y="0"/>
            <a:chExt cx="21710452" cy="10838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710396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0396">
                  <a:moveTo>
                    <a:pt x="0" y="0"/>
                  </a:moveTo>
                  <a:lnTo>
                    <a:pt x="21710396" y="0"/>
                  </a:lnTo>
                  <a:lnTo>
                    <a:pt x="21710396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87066" y="4944367"/>
            <a:ext cx="48552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False Negatives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18846" y="4944367"/>
            <a:ext cx="4850457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Missing toxic content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45864" y="4944367"/>
            <a:ext cx="48552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Continuous model improvement.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01762" y="5663356"/>
            <a:ext cx="16282839" cy="812899"/>
            <a:chOff x="0" y="0"/>
            <a:chExt cx="21710452" cy="10838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710396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0396">
                  <a:moveTo>
                    <a:pt x="0" y="0"/>
                  </a:moveTo>
                  <a:lnTo>
                    <a:pt x="21710396" y="0"/>
                  </a:lnTo>
                  <a:lnTo>
                    <a:pt x="21710396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87066" y="5757267"/>
            <a:ext cx="48552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Bias in AI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18846" y="5757267"/>
            <a:ext cx="4850457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Unfair content flagging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145864" y="5757267"/>
            <a:ext cx="48552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Use diverse datasets for training.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01762" y="6476256"/>
            <a:ext cx="16282839" cy="1266528"/>
            <a:chOff x="0" y="0"/>
            <a:chExt cx="21710452" cy="16887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710396" cy="1688719"/>
            </a:xfrm>
            <a:custGeom>
              <a:avLst/>
              <a:gdLst/>
              <a:ahLst/>
              <a:cxnLst/>
              <a:rect r="r" b="b" t="t" l="l"/>
              <a:pathLst>
                <a:path h="1688719" w="21710396">
                  <a:moveTo>
                    <a:pt x="0" y="0"/>
                  </a:moveTo>
                  <a:lnTo>
                    <a:pt x="21710396" y="0"/>
                  </a:lnTo>
                  <a:lnTo>
                    <a:pt x="21710396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87066" y="6570166"/>
            <a:ext cx="4855220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Implementation Costs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18846" y="6570166"/>
            <a:ext cx="4850457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High initial cost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45864" y="6570166"/>
            <a:ext cx="4855220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Gradual rollout with performance review.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981176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475" y="4805511"/>
            <a:ext cx="647402" cy="647402"/>
            <a:chOff x="0" y="0"/>
            <a:chExt cx="863203" cy="8632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13694" y="4954638"/>
            <a:ext cx="19481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3632" y="4724549"/>
            <a:ext cx="432405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AI-Powered Moderation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reduces costs by ~92% annually compared to manual moderation.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516440" y="4805511"/>
            <a:ext cx="647403" cy="647402"/>
            <a:chOff x="0" y="0"/>
            <a:chExt cx="863203" cy="8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11404" y="4954638"/>
            <a:ext cx="25732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42598" y="4724549"/>
            <a:ext cx="432405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Ensures scalability, speed, and consistency in toxicity detection.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45404" y="4805511"/>
            <a:ext cx="647402" cy="647402"/>
            <a:chOff x="0" y="0"/>
            <a:chExt cx="863203" cy="8632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248704" y="4954638"/>
            <a:ext cx="24080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71561" y="4724549"/>
            <a:ext cx="432405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Implementing this solution can </a:t>
            </a: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enhance user experience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and protect brand reputation.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580210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Next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5004644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b="true" sz="2187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Approval of Project Budget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: Finalize funding for AI model(BERT/LSTM) development.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557391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b="true" sz="2187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Pilot Deployment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: Test automated moderation on a small dataset.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6110139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AutoNum type="arabicPeriod" startAt="1"/>
            </a:pPr>
            <a:r>
              <a:rPr lang="en-US" b="true" sz="2187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Performance Review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: Monitor false positives/negatives and fine-tune the model.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99808" y="464328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Questions?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99808" y="4643289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468785"/>
            <a:ext cx="11102876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The Problem of Online Toxicity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3156049"/>
            <a:ext cx="3733205" cy="2490044"/>
          </a:xfrm>
          <a:custGeom>
            <a:avLst/>
            <a:gdLst/>
            <a:ahLst/>
            <a:cxnLst/>
            <a:rect r="r" b="b" t="t" l="l"/>
            <a:pathLst>
              <a:path h="2490044" w="3733205">
                <a:moveTo>
                  <a:pt x="0" y="0"/>
                </a:moveTo>
                <a:lnTo>
                  <a:pt x="3733204" y="0"/>
                </a:lnTo>
                <a:lnTo>
                  <a:pt x="3733204" y="2490043"/>
                </a:lnTo>
                <a:lnTo>
                  <a:pt x="0" y="2490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" t="0" r="-8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5926931"/>
            <a:ext cx="407461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Harassment and Abuse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6605736"/>
            <a:ext cx="4972645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Toxic comments can create hostile environments and discourage participation, particularly for marginalized groups.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666160" y="3156049"/>
            <a:ext cx="4914602" cy="2457301"/>
          </a:xfrm>
          <a:custGeom>
            <a:avLst/>
            <a:gdLst/>
            <a:ahLst/>
            <a:cxnLst/>
            <a:rect r="r" b="b" t="t" l="l"/>
            <a:pathLst>
              <a:path h="2457301" w="4914602">
                <a:moveTo>
                  <a:pt x="0" y="0"/>
                </a:moveTo>
                <a:lnTo>
                  <a:pt x="4914602" y="0"/>
                </a:lnTo>
                <a:lnTo>
                  <a:pt x="4914602" y="2457301"/>
                </a:lnTo>
                <a:lnTo>
                  <a:pt x="0" y="2457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66160" y="5894189"/>
            <a:ext cx="461367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Spread of Misinformation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6160" y="6572994"/>
            <a:ext cx="4972645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Toxic content can spread misinformation and harmful narratives, impacting public discourse and decision-making.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2340084" y="3156049"/>
            <a:ext cx="2236737" cy="2484536"/>
          </a:xfrm>
          <a:custGeom>
            <a:avLst/>
            <a:gdLst/>
            <a:ahLst/>
            <a:cxnLst/>
            <a:rect r="r" b="b" t="t" l="l"/>
            <a:pathLst>
              <a:path h="2484536" w="2236737">
                <a:moveTo>
                  <a:pt x="0" y="0"/>
                </a:moveTo>
                <a:lnTo>
                  <a:pt x="2236737" y="0"/>
                </a:lnTo>
                <a:lnTo>
                  <a:pt x="2236737" y="2484536"/>
                </a:lnTo>
                <a:lnTo>
                  <a:pt x="0" y="2484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" t="0" r="-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40084" y="5921425"/>
            <a:ext cx="3881140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Mental Health Impact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0084" y="6600230"/>
            <a:ext cx="4972645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Exposure to toxicity can contribute to anxiety, stress, and depression for users, particularly those who are vulnerable.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0207527" y="0"/>
            <a:ext cx="8080473" cy="10287000"/>
          </a:xfrm>
          <a:custGeom>
            <a:avLst/>
            <a:gdLst/>
            <a:ahLst/>
            <a:cxnLst/>
            <a:rect r="r" b="b" t="t" l="l"/>
            <a:pathLst>
              <a:path h="10287000" w="8080473">
                <a:moveTo>
                  <a:pt x="0" y="0"/>
                </a:moveTo>
                <a:lnTo>
                  <a:pt x="8080473" y="0"/>
                </a:lnTo>
                <a:lnTo>
                  <a:pt x="80804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912" r="0" b="-891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1547812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Project Objectives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3230315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13694" y="3379440"/>
            <a:ext cx="194816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3196977"/>
            <a:ext cx="36596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Develop a Business Case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4205287"/>
            <a:ext cx="3659684" cy="235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Investigate the feasibility of deploying a machine learning model to detect toxicity in the business world.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2071" y="3230315"/>
            <a:ext cx="647403" cy="647402"/>
            <a:chOff x="0" y="0"/>
            <a:chExt cx="863203" cy="863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47035" y="3379440"/>
            <a:ext cx="25732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9" y="3196977"/>
            <a:ext cx="36596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Automated Moderation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8229" y="4205287"/>
            <a:ext cx="365968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Create a data-driven justification for deploying automated content moderation.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475" y="7156848"/>
            <a:ext cx="647402" cy="647402"/>
            <a:chOff x="0" y="0"/>
            <a:chExt cx="863203" cy="8632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90774" y="7305972"/>
            <a:ext cx="24080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13632" y="7123510"/>
            <a:ext cx="4911626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Provide Actionable Insights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3632" y="7688907"/>
            <a:ext cx="852413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Offer data-driven insights on toxicity trends, comment characteristics, and user behavior.</a:t>
            </a:r>
          </a:p>
        </p:txBody>
      </p:sp>
      <p:sp>
        <p:nvSpPr>
          <p:cNvPr name="Freeform 26" id="26" descr="preencoded.png"/>
          <p:cNvSpPr/>
          <p:nvPr/>
        </p:nvSpPr>
        <p:spPr>
          <a:xfrm flipH="false" flipV="false" rot="0">
            <a:off x="10938570" y="1604962"/>
            <a:ext cx="6825255" cy="7048500"/>
          </a:xfrm>
          <a:custGeom>
            <a:avLst/>
            <a:gdLst/>
            <a:ahLst/>
            <a:cxnLst/>
            <a:rect r="r" b="b" t="t" l="l"/>
            <a:pathLst>
              <a:path h="7048500" w="6825255">
                <a:moveTo>
                  <a:pt x="0" y="0"/>
                </a:moveTo>
                <a:lnTo>
                  <a:pt x="6825255" y="0"/>
                </a:lnTo>
                <a:lnTo>
                  <a:pt x="6825255" y="7048500"/>
                </a:lnTo>
                <a:lnTo>
                  <a:pt x="0" y="7048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139" t="0" r="-55139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784360" y="2891284"/>
            <a:ext cx="6149131" cy="4504284"/>
          </a:xfrm>
          <a:custGeom>
            <a:avLst/>
            <a:gdLst/>
            <a:ahLst/>
            <a:cxnLst/>
            <a:rect r="r" b="b" t="t" l="l"/>
            <a:pathLst>
              <a:path h="4504284" w="6149131">
                <a:moveTo>
                  <a:pt x="0" y="0"/>
                </a:moveTo>
                <a:lnTo>
                  <a:pt x="6149131" y="0"/>
                </a:lnTo>
                <a:lnTo>
                  <a:pt x="6149131" y="4504283"/>
                </a:lnTo>
                <a:lnTo>
                  <a:pt x="0" y="4504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1734294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Project Deliverables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475" y="3097857"/>
            <a:ext cx="4590604" cy="3012430"/>
            <a:chOff x="0" y="0"/>
            <a:chExt cx="6120805" cy="40165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108192" cy="4003929"/>
            </a:xfrm>
            <a:custGeom>
              <a:avLst/>
              <a:gdLst/>
              <a:ahLst/>
              <a:cxnLst/>
              <a:rect r="r" b="b" t="t" l="l"/>
              <a:pathLst>
                <a:path h="4003929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45052"/>
                  </a:lnTo>
                  <a:cubicBezTo>
                    <a:pt x="6108192" y="3932809"/>
                    <a:pt x="6037072" y="4003802"/>
                    <a:pt x="5949188" y="4003802"/>
                  </a:cubicBezTo>
                  <a:lnTo>
                    <a:pt x="159004" y="4003802"/>
                  </a:lnTo>
                  <a:cubicBezTo>
                    <a:pt x="71120" y="4003929"/>
                    <a:pt x="0" y="3932809"/>
                    <a:pt x="0" y="3845052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20892" cy="4016502"/>
            </a:xfrm>
            <a:custGeom>
              <a:avLst/>
              <a:gdLst/>
              <a:ahLst/>
              <a:cxnLst/>
              <a:rect r="r" b="b" t="t" l="l"/>
              <a:pathLst>
                <a:path h="4016502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51402"/>
                  </a:lnTo>
                  <a:lnTo>
                    <a:pt x="6114542" y="3851402"/>
                  </a:lnTo>
                  <a:lnTo>
                    <a:pt x="6120892" y="3851402"/>
                  </a:lnTo>
                  <a:cubicBezTo>
                    <a:pt x="6120892" y="3942588"/>
                    <a:pt x="6046851" y="4016502"/>
                    <a:pt x="5955538" y="4016502"/>
                  </a:cubicBezTo>
                  <a:lnTo>
                    <a:pt x="5955538" y="4010152"/>
                  </a:lnTo>
                  <a:lnTo>
                    <a:pt x="5955538" y="4016502"/>
                  </a:lnTo>
                  <a:lnTo>
                    <a:pt x="165354" y="4016502"/>
                  </a:lnTo>
                  <a:lnTo>
                    <a:pt x="165354" y="4010152"/>
                  </a:lnTo>
                  <a:lnTo>
                    <a:pt x="165354" y="4016502"/>
                  </a:lnTo>
                  <a:cubicBezTo>
                    <a:pt x="74041" y="4016502"/>
                    <a:pt x="0" y="3942588"/>
                    <a:pt x="0" y="385140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51402"/>
                  </a:lnTo>
                  <a:lnTo>
                    <a:pt x="6350" y="3851402"/>
                  </a:lnTo>
                  <a:lnTo>
                    <a:pt x="12700" y="3851402"/>
                  </a:lnTo>
                  <a:cubicBezTo>
                    <a:pt x="12700" y="3935603"/>
                    <a:pt x="81026" y="4003802"/>
                    <a:pt x="165354" y="4003802"/>
                  </a:cubicBezTo>
                  <a:lnTo>
                    <a:pt x="5955538" y="4003802"/>
                  </a:lnTo>
                  <a:cubicBezTo>
                    <a:pt x="6039866" y="4003802"/>
                    <a:pt x="6108192" y="3935603"/>
                    <a:pt x="6108192" y="3851402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85280" y="3357562"/>
            <a:ext cx="388858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Cost-Benefit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280" y="3922960"/>
            <a:ext cx="399499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Compare the costs of manual versus automated moderation.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2071" y="3097857"/>
            <a:ext cx="4590604" cy="3012430"/>
            <a:chOff x="0" y="0"/>
            <a:chExt cx="6120805" cy="40165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108192" cy="4003929"/>
            </a:xfrm>
            <a:custGeom>
              <a:avLst/>
              <a:gdLst/>
              <a:ahLst/>
              <a:cxnLst/>
              <a:rect r="r" b="b" t="t" l="l"/>
              <a:pathLst>
                <a:path h="4003929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45052"/>
                  </a:lnTo>
                  <a:cubicBezTo>
                    <a:pt x="6108192" y="3932809"/>
                    <a:pt x="6037072" y="4003802"/>
                    <a:pt x="5949188" y="4003802"/>
                  </a:cubicBezTo>
                  <a:lnTo>
                    <a:pt x="159004" y="4003802"/>
                  </a:lnTo>
                  <a:cubicBezTo>
                    <a:pt x="71120" y="4003929"/>
                    <a:pt x="0" y="3932809"/>
                    <a:pt x="0" y="3845052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20892" cy="4016502"/>
            </a:xfrm>
            <a:custGeom>
              <a:avLst/>
              <a:gdLst/>
              <a:ahLst/>
              <a:cxnLst/>
              <a:rect r="r" b="b" t="t" l="l"/>
              <a:pathLst>
                <a:path h="4016502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51402"/>
                  </a:lnTo>
                  <a:lnTo>
                    <a:pt x="6114542" y="3851402"/>
                  </a:lnTo>
                  <a:lnTo>
                    <a:pt x="6120892" y="3851402"/>
                  </a:lnTo>
                  <a:cubicBezTo>
                    <a:pt x="6120892" y="3942588"/>
                    <a:pt x="6046851" y="4016502"/>
                    <a:pt x="5955538" y="4016502"/>
                  </a:cubicBezTo>
                  <a:lnTo>
                    <a:pt x="5955538" y="4010152"/>
                  </a:lnTo>
                  <a:lnTo>
                    <a:pt x="5955538" y="4016502"/>
                  </a:lnTo>
                  <a:lnTo>
                    <a:pt x="165354" y="4016502"/>
                  </a:lnTo>
                  <a:lnTo>
                    <a:pt x="165354" y="4010152"/>
                  </a:lnTo>
                  <a:lnTo>
                    <a:pt x="165354" y="4016502"/>
                  </a:lnTo>
                  <a:cubicBezTo>
                    <a:pt x="74041" y="4016502"/>
                    <a:pt x="0" y="3942588"/>
                    <a:pt x="0" y="385140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51402"/>
                  </a:lnTo>
                  <a:lnTo>
                    <a:pt x="6350" y="3851402"/>
                  </a:lnTo>
                  <a:lnTo>
                    <a:pt x="12700" y="3851402"/>
                  </a:lnTo>
                  <a:cubicBezTo>
                    <a:pt x="12700" y="3935603"/>
                    <a:pt x="81026" y="4003802"/>
                    <a:pt x="165354" y="4003802"/>
                  </a:cubicBezTo>
                  <a:lnTo>
                    <a:pt x="5955538" y="4003802"/>
                  </a:lnTo>
                  <a:cubicBezTo>
                    <a:pt x="6039866" y="4003802"/>
                    <a:pt x="6108192" y="3935603"/>
                    <a:pt x="6108192" y="3851402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149876" y="3357562"/>
            <a:ext cx="399499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Predictive Model and its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49876" y="4365872"/>
            <a:ext cx="399499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Outline the steps for deploying an AI-powered content moderation solution.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87475" y="6384280"/>
            <a:ext cx="9455051" cy="2115890"/>
            <a:chOff x="0" y="0"/>
            <a:chExt cx="12606735" cy="28211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85280" y="664398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Risk Assessment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5280" y="7209384"/>
            <a:ext cx="885944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Analyze potential false positives and negatives in automated moderation.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57089" y="556766"/>
            <a:ext cx="9114275" cy="71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 &amp;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089" y="1557189"/>
            <a:ext cx="5542210" cy="714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11291455" y="71858"/>
            <a:ext cx="6826366" cy="6558545"/>
          </a:xfrm>
          <a:custGeom>
            <a:avLst/>
            <a:gdLst/>
            <a:ahLst/>
            <a:cxnLst/>
            <a:rect r="r" b="b" t="t" l="l"/>
            <a:pathLst>
              <a:path h="6558545" w="6826366">
                <a:moveTo>
                  <a:pt x="0" y="0"/>
                </a:moveTo>
                <a:lnTo>
                  <a:pt x="6826366" y="0"/>
                </a:lnTo>
                <a:lnTo>
                  <a:pt x="6826366" y="6558545"/>
                </a:lnTo>
                <a:lnTo>
                  <a:pt x="0" y="6558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662" r="0" b="-1966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3344" y="3940362"/>
            <a:ext cx="5238750" cy="109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Used a pre-labeled dataset from Kaggle. The dataset consists of 223,550 comments annotated with subtypes of toxicity.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81079" y="6358655"/>
            <a:ext cx="5238750" cy="109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Handled missing values, removed non-text elements, and preprocessed the data for model training.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3219" y="8232630"/>
            <a:ext cx="5238750" cy="109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Extracted features like comment length, word count, and sentiment scores to enhance the model's understanding of toxicity.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15429" y="3005459"/>
            <a:ext cx="2481114" cy="807183"/>
            <a:chOff x="0" y="0"/>
            <a:chExt cx="3308152" cy="10762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3295396" cy="1063498"/>
            </a:xfrm>
            <a:custGeom>
              <a:avLst/>
              <a:gdLst/>
              <a:ahLst/>
              <a:cxnLst/>
              <a:rect r="r" b="b" t="t" l="l"/>
              <a:pathLst>
                <a:path h="1063498" w="3295396">
                  <a:moveTo>
                    <a:pt x="0" y="49403"/>
                  </a:moveTo>
                  <a:cubicBezTo>
                    <a:pt x="0" y="22098"/>
                    <a:pt x="22352" y="0"/>
                    <a:pt x="49784" y="0"/>
                  </a:cubicBezTo>
                  <a:lnTo>
                    <a:pt x="3245612" y="0"/>
                  </a:lnTo>
                  <a:cubicBezTo>
                    <a:pt x="3273171" y="0"/>
                    <a:pt x="3295396" y="22098"/>
                    <a:pt x="3295396" y="49403"/>
                  </a:cubicBezTo>
                  <a:lnTo>
                    <a:pt x="3295396" y="1014095"/>
                  </a:lnTo>
                  <a:cubicBezTo>
                    <a:pt x="3295396" y="1041400"/>
                    <a:pt x="3273044" y="1063498"/>
                    <a:pt x="3245612" y="1063498"/>
                  </a:cubicBezTo>
                  <a:lnTo>
                    <a:pt x="49784" y="1063498"/>
                  </a:lnTo>
                  <a:cubicBezTo>
                    <a:pt x="22352" y="1063498"/>
                    <a:pt x="0" y="1041400"/>
                    <a:pt x="0" y="101409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08096" cy="1076198"/>
            </a:xfrm>
            <a:custGeom>
              <a:avLst/>
              <a:gdLst/>
              <a:ahLst/>
              <a:cxnLst/>
              <a:rect r="r" b="b" t="t" l="l"/>
              <a:pathLst>
                <a:path h="1076198" w="3308096">
                  <a:moveTo>
                    <a:pt x="0" y="55753"/>
                  </a:moveTo>
                  <a:cubicBezTo>
                    <a:pt x="0" y="24892"/>
                    <a:pt x="25146" y="0"/>
                    <a:pt x="56134" y="0"/>
                  </a:cubicBezTo>
                  <a:lnTo>
                    <a:pt x="3251962" y="0"/>
                  </a:lnTo>
                  <a:lnTo>
                    <a:pt x="3251962" y="6350"/>
                  </a:lnTo>
                  <a:lnTo>
                    <a:pt x="3251962" y="0"/>
                  </a:lnTo>
                  <a:cubicBezTo>
                    <a:pt x="3282950" y="0"/>
                    <a:pt x="3308096" y="24892"/>
                    <a:pt x="3308096" y="55753"/>
                  </a:cubicBezTo>
                  <a:lnTo>
                    <a:pt x="3301746" y="55753"/>
                  </a:lnTo>
                  <a:lnTo>
                    <a:pt x="3308096" y="55753"/>
                  </a:lnTo>
                  <a:lnTo>
                    <a:pt x="3308096" y="1020445"/>
                  </a:lnTo>
                  <a:lnTo>
                    <a:pt x="3301746" y="1020445"/>
                  </a:lnTo>
                  <a:lnTo>
                    <a:pt x="3308096" y="1020445"/>
                  </a:lnTo>
                  <a:cubicBezTo>
                    <a:pt x="3308096" y="1051306"/>
                    <a:pt x="3282950" y="1076198"/>
                    <a:pt x="3251962" y="1076198"/>
                  </a:cubicBezTo>
                  <a:lnTo>
                    <a:pt x="3251962" y="1069848"/>
                  </a:lnTo>
                  <a:lnTo>
                    <a:pt x="3251962" y="1076198"/>
                  </a:lnTo>
                  <a:lnTo>
                    <a:pt x="56134" y="1076198"/>
                  </a:lnTo>
                  <a:lnTo>
                    <a:pt x="56134" y="1069848"/>
                  </a:lnTo>
                  <a:lnTo>
                    <a:pt x="56134" y="1076198"/>
                  </a:lnTo>
                  <a:cubicBezTo>
                    <a:pt x="25146" y="1076198"/>
                    <a:pt x="0" y="1051306"/>
                    <a:pt x="0" y="1020445"/>
                  </a:cubicBezTo>
                  <a:lnTo>
                    <a:pt x="0" y="55753"/>
                  </a:lnTo>
                  <a:lnTo>
                    <a:pt x="6350" y="55753"/>
                  </a:lnTo>
                  <a:lnTo>
                    <a:pt x="0" y="55753"/>
                  </a:lnTo>
                  <a:moveTo>
                    <a:pt x="12700" y="55753"/>
                  </a:moveTo>
                  <a:lnTo>
                    <a:pt x="12700" y="1020445"/>
                  </a:lnTo>
                  <a:lnTo>
                    <a:pt x="6350" y="1020445"/>
                  </a:lnTo>
                  <a:lnTo>
                    <a:pt x="12700" y="1020445"/>
                  </a:lnTo>
                  <a:cubicBezTo>
                    <a:pt x="12700" y="1044194"/>
                    <a:pt x="32131" y="1063498"/>
                    <a:pt x="56134" y="1063498"/>
                  </a:cubicBezTo>
                  <a:lnTo>
                    <a:pt x="3251962" y="1063498"/>
                  </a:lnTo>
                  <a:cubicBezTo>
                    <a:pt x="3276092" y="1063498"/>
                    <a:pt x="3295396" y="1044194"/>
                    <a:pt x="3295396" y="1020445"/>
                  </a:cubicBezTo>
                  <a:lnTo>
                    <a:pt x="3295396" y="55753"/>
                  </a:lnTo>
                  <a:cubicBezTo>
                    <a:pt x="3295396" y="32004"/>
                    <a:pt x="3275965" y="12700"/>
                    <a:pt x="3251962" y="12700"/>
                  </a:cubicBezTo>
                  <a:lnTo>
                    <a:pt x="56134" y="12700"/>
                  </a:lnTo>
                  <a:lnTo>
                    <a:pt x="56134" y="6350"/>
                  </a:lnTo>
                  <a:lnTo>
                    <a:pt x="56134" y="12700"/>
                  </a:lnTo>
                  <a:cubicBezTo>
                    <a:pt x="32131" y="12700"/>
                    <a:pt x="12700" y="32004"/>
                    <a:pt x="12700" y="55753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01451" y="3221005"/>
            <a:ext cx="2704059" cy="35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Data Set</a:t>
            </a:r>
          </a:p>
          <a:p>
            <a:pPr algn="l">
              <a:lnSpc>
                <a:spcPts val="2625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1286692" y="7238629"/>
            <a:ext cx="2481114" cy="807182"/>
            <a:chOff x="0" y="0"/>
            <a:chExt cx="3308152" cy="10762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3295396" cy="1063498"/>
            </a:xfrm>
            <a:custGeom>
              <a:avLst/>
              <a:gdLst/>
              <a:ahLst/>
              <a:cxnLst/>
              <a:rect r="r" b="b" t="t" l="l"/>
              <a:pathLst>
                <a:path h="1063498" w="3295396">
                  <a:moveTo>
                    <a:pt x="0" y="49403"/>
                  </a:moveTo>
                  <a:cubicBezTo>
                    <a:pt x="0" y="22098"/>
                    <a:pt x="22352" y="0"/>
                    <a:pt x="49784" y="0"/>
                  </a:cubicBezTo>
                  <a:lnTo>
                    <a:pt x="3245612" y="0"/>
                  </a:lnTo>
                  <a:cubicBezTo>
                    <a:pt x="3273171" y="0"/>
                    <a:pt x="3295396" y="22098"/>
                    <a:pt x="3295396" y="49403"/>
                  </a:cubicBezTo>
                  <a:lnTo>
                    <a:pt x="3295396" y="1014095"/>
                  </a:lnTo>
                  <a:cubicBezTo>
                    <a:pt x="3295396" y="1041400"/>
                    <a:pt x="3273044" y="1063498"/>
                    <a:pt x="3245612" y="1063498"/>
                  </a:cubicBezTo>
                  <a:lnTo>
                    <a:pt x="49784" y="1063498"/>
                  </a:lnTo>
                  <a:cubicBezTo>
                    <a:pt x="22352" y="1063498"/>
                    <a:pt x="0" y="1041400"/>
                    <a:pt x="0" y="101409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08096" cy="1076198"/>
            </a:xfrm>
            <a:custGeom>
              <a:avLst/>
              <a:gdLst/>
              <a:ahLst/>
              <a:cxnLst/>
              <a:rect r="r" b="b" t="t" l="l"/>
              <a:pathLst>
                <a:path h="1076198" w="3308096">
                  <a:moveTo>
                    <a:pt x="0" y="55753"/>
                  </a:moveTo>
                  <a:cubicBezTo>
                    <a:pt x="0" y="24892"/>
                    <a:pt x="25146" y="0"/>
                    <a:pt x="56134" y="0"/>
                  </a:cubicBezTo>
                  <a:lnTo>
                    <a:pt x="3251962" y="0"/>
                  </a:lnTo>
                  <a:lnTo>
                    <a:pt x="3251962" y="6350"/>
                  </a:lnTo>
                  <a:lnTo>
                    <a:pt x="3251962" y="0"/>
                  </a:lnTo>
                  <a:cubicBezTo>
                    <a:pt x="3282950" y="0"/>
                    <a:pt x="3308096" y="24892"/>
                    <a:pt x="3308096" y="55753"/>
                  </a:cubicBezTo>
                  <a:lnTo>
                    <a:pt x="3301746" y="55753"/>
                  </a:lnTo>
                  <a:lnTo>
                    <a:pt x="3308096" y="55753"/>
                  </a:lnTo>
                  <a:lnTo>
                    <a:pt x="3308096" y="1020445"/>
                  </a:lnTo>
                  <a:lnTo>
                    <a:pt x="3301746" y="1020445"/>
                  </a:lnTo>
                  <a:lnTo>
                    <a:pt x="3308096" y="1020445"/>
                  </a:lnTo>
                  <a:cubicBezTo>
                    <a:pt x="3308096" y="1051306"/>
                    <a:pt x="3282950" y="1076198"/>
                    <a:pt x="3251962" y="1076198"/>
                  </a:cubicBezTo>
                  <a:lnTo>
                    <a:pt x="3251962" y="1069848"/>
                  </a:lnTo>
                  <a:lnTo>
                    <a:pt x="3251962" y="1076198"/>
                  </a:lnTo>
                  <a:lnTo>
                    <a:pt x="56134" y="1076198"/>
                  </a:lnTo>
                  <a:lnTo>
                    <a:pt x="56134" y="1069848"/>
                  </a:lnTo>
                  <a:lnTo>
                    <a:pt x="56134" y="1076198"/>
                  </a:lnTo>
                  <a:cubicBezTo>
                    <a:pt x="25146" y="1076198"/>
                    <a:pt x="0" y="1051306"/>
                    <a:pt x="0" y="1020445"/>
                  </a:cubicBezTo>
                  <a:lnTo>
                    <a:pt x="0" y="55753"/>
                  </a:lnTo>
                  <a:lnTo>
                    <a:pt x="6350" y="55753"/>
                  </a:lnTo>
                  <a:lnTo>
                    <a:pt x="0" y="55753"/>
                  </a:lnTo>
                  <a:moveTo>
                    <a:pt x="12700" y="55753"/>
                  </a:moveTo>
                  <a:lnTo>
                    <a:pt x="12700" y="1020445"/>
                  </a:lnTo>
                  <a:lnTo>
                    <a:pt x="6350" y="1020445"/>
                  </a:lnTo>
                  <a:lnTo>
                    <a:pt x="12700" y="1020445"/>
                  </a:lnTo>
                  <a:cubicBezTo>
                    <a:pt x="12700" y="1044194"/>
                    <a:pt x="32131" y="1063498"/>
                    <a:pt x="56134" y="1063498"/>
                  </a:cubicBezTo>
                  <a:lnTo>
                    <a:pt x="3251962" y="1063498"/>
                  </a:lnTo>
                  <a:cubicBezTo>
                    <a:pt x="3276092" y="1063498"/>
                    <a:pt x="3295396" y="1044194"/>
                    <a:pt x="3295396" y="1020445"/>
                  </a:cubicBezTo>
                  <a:lnTo>
                    <a:pt x="3295396" y="55753"/>
                  </a:lnTo>
                  <a:cubicBezTo>
                    <a:pt x="3295396" y="32004"/>
                    <a:pt x="3275965" y="12700"/>
                    <a:pt x="3251962" y="12700"/>
                  </a:cubicBezTo>
                  <a:lnTo>
                    <a:pt x="56134" y="12700"/>
                  </a:lnTo>
                  <a:lnTo>
                    <a:pt x="56134" y="6350"/>
                  </a:lnTo>
                  <a:lnTo>
                    <a:pt x="56134" y="12700"/>
                  </a:lnTo>
                  <a:cubicBezTo>
                    <a:pt x="32131" y="12700"/>
                    <a:pt x="12700" y="32004"/>
                    <a:pt x="12700" y="55753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3308152" cy="108576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2699"/>
                </a:lnSpc>
              </a:pPr>
              <a:r>
                <a:rPr lang="en-US" sz="2249" b="true">
                  <a:solidFill>
                    <a:srgbClr val="403C4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Feature Extraction</a:t>
              </a:r>
            </a:p>
            <a:p>
              <a:pPr algn="l">
                <a:lnSpc>
                  <a:spcPts val="26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176316" y="5613385"/>
            <a:ext cx="2481114" cy="807182"/>
            <a:chOff x="0" y="0"/>
            <a:chExt cx="3308152" cy="10762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3295396" cy="1063498"/>
            </a:xfrm>
            <a:custGeom>
              <a:avLst/>
              <a:gdLst/>
              <a:ahLst/>
              <a:cxnLst/>
              <a:rect r="r" b="b" t="t" l="l"/>
              <a:pathLst>
                <a:path h="1063498" w="3295396">
                  <a:moveTo>
                    <a:pt x="0" y="49403"/>
                  </a:moveTo>
                  <a:cubicBezTo>
                    <a:pt x="0" y="22098"/>
                    <a:pt x="22352" y="0"/>
                    <a:pt x="49784" y="0"/>
                  </a:cubicBezTo>
                  <a:lnTo>
                    <a:pt x="3245612" y="0"/>
                  </a:lnTo>
                  <a:cubicBezTo>
                    <a:pt x="3273171" y="0"/>
                    <a:pt x="3295396" y="22098"/>
                    <a:pt x="3295396" y="49403"/>
                  </a:cubicBezTo>
                  <a:lnTo>
                    <a:pt x="3295396" y="1014095"/>
                  </a:lnTo>
                  <a:cubicBezTo>
                    <a:pt x="3295396" y="1041400"/>
                    <a:pt x="3273044" y="1063498"/>
                    <a:pt x="3245612" y="1063498"/>
                  </a:cubicBezTo>
                  <a:lnTo>
                    <a:pt x="49784" y="1063498"/>
                  </a:lnTo>
                  <a:cubicBezTo>
                    <a:pt x="22352" y="1063498"/>
                    <a:pt x="0" y="1041400"/>
                    <a:pt x="0" y="101409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08096" cy="1076198"/>
            </a:xfrm>
            <a:custGeom>
              <a:avLst/>
              <a:gdLst/>
              <a:ahLst/>
              <a:cxnLst/>
              <a:rect r="r" b="b" t="t" l="l"/>
              <a:pathLst>
                <a:path h="1076198" w="3308096">
                  <a:moveTo>
                    <a:pt x="0" y="55753"/>
                  </a:moveTo>
                  <a:cubicBezTo>
                    <a:pt x="0" y="24892"/>
                    <a:pt x="25146" y="0"/>
                    <a:pt x="56134" y="0"/>
                  </a:cubicBezTo>
                  <a:lnTo>
                    <a:pt x="3251962" y="0"/>
                  </a:lnTo>
                  <a:lnTo>
                    <a:pt x="3251962" y="6350"/>
                  </a:lnTo>
                  <a:lnTo>
                    <a:pt x="3251962" y="0"/>
                  </a:lnTo>
                  <a:cubicBezTo>
                    <a:pt x="3282950" y="0"/>
                    <a:pt x="3308096" y="24892"/>
                    <a:pt x="3308096" y="55753"/>
                  </a:cubicBezTo>
                  <a:lnTo>
                    <a:pt x="3301746" y="55753"/>
                  </a:lnTo>
                  <a:lnTo>
                    <a:pt x="3308096" y="55753"/>
                  </a:lnTo>
                  <a:lnTo>
                    <a:pt x="3308096" y="1020445"/>
                  </a:lnTo>
                  <a:lnTo>
                    <a:pt x="3301746" y="1020445"/>
                  </a:lnTo>
                  <a:lnTo>
                    <a:pt x="3308096" y="1020445"/>
                  </a:lnTo>
                  <a:cubicBezTo>
                    <a:pt x="3308096" y="1051306"/>
                    <a:pt x="3282950" y="1076198"/>
                    <a:pt x="3251962" y="1076198"/>
                  </a:cubicBezTo>
                  <a:lnTo>
                    <a:pt x="3251962" y="1069848"/>
                  </a:lnTo>
                  <a:lnTo>
                    <a:pt x="3251962" y="1076198"/>
                  </a:lnTo>
                  <a:lnTo>
                    <a:pt x="56134" y="1076198"/>
                  </a:lnTo>
                  <a:lnTo>
                    <a:pt x="56134" y="1069848"/>
                  </a:lnTo>
                  <a:lnTo>
                    <a:pt x="56134" y="1076198"/>
                  </a:lnTo>
                  <a:cubicBezTo>
                    <a:pt x="25146" y="1076198"/>
                    <a:pt x="0" y="1051306"/>
                    <a:pt x="0" y="1020445"/>
                  </a:cubicBezTo>
                  <a:lnTo>
                    <a:pt x="0" y="55753"/>
                  </a:lnTo>
                  <a:lnTo>
                    <a:pt x="6350" y="55753"/>
                  </a:lnTo>
                  <a:lnTo>
                    <a:pt x="0" y="55753"/>
                  </a:lnTo>
                  <a:moveTo>
                    <a:pt x="12700" y="55753"/>
                  </a:moveTo>
                  <a:lnTo>
                    <a:pt x="12700" y="1020445"/>
                  </a:lnTo>
                  <a:lnTo>
                    <a:pt x="6350" y="1020445"/>
                  </a:lnTo>
                  <a:lnTo>
                    <a:pt x="12700" y="1020445"/>
                  </a:lnTo>
                  <a:cubicBezTo>
                    <a:pt x="12700" y="1044194"/>
                    <a:pt x="32131" y="1063498"/>
                    <a:pt x="56134" y="1063498"/>
                  </a:cubicBezTo>
                  <a:lnTo>
                    <a:pt x="3251962" y="1063498"/>
                  </a:lnTo>
                  <a:cubicBezTo>
                    <a:pt x="3276092" y="1063498"/>
                    <a:pt x="3295396" y="1044194"/>
                    <a:pt x="3295396" y="1020445"/>
                  </a:cubicBezTo>
                  <a:lnTo>
                    <a:pt x="3295396" y="55753"/>
                  </a:lnTo>
                  <a:cubicBezTo>
                    <a:pt x="3295396" y="32004"/>
                    <a:pt x="3275965" y="12700"/>
                    <a:pt x="3251962" y="12700"/>
                  </a:cubicBezTo>
                  <a:lnTo>
                    <a:pt x="56134" y="12700"/>
                  </a:lnTo>
                  <a:lnTo>
                    <a:pt x="56134" y="6350"/>
                  </a:lnTo>
                  <a:lnTo>
                    <a:pt x="56134" y="12700"/>
                  </a:lnTo>
                  <a:cubicBezTo>
                    <a:pt x="32131" y="12700"/>
                    <a:pt x="12700" y="32004"/>
                    <a:pt x="12700" y="55753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3308152" cy="107624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l">
                <a:lnSpc>
                  <a:spcPts val="2699"/>
                </a:lnSpc>
              </a:pPr>
              <a:r>
                <a:rPr lang="en-US" sz="2249" spc="21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Data Cleaning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66341" y="924520"/>
            <a:ext cx="9015561" cy="91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 Models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66341" y="2258466"/>
            <a:ext cx="690265" cy="690265"/>
          </a:xfrm>
          <a:custGeom>
            <a:avLst/>
            <a:gdLst/>
            <a:ahLst/>
            <a:cxnLst/>
            <a:rect r="r" b="b" t="t" l="l"/>
            <a:pathLst>
              <a:path h="690265" w="690265">
                <a:moveTo>
                  <a:pt x="0" y="0"/>
                </a:moveTo>
                <a:lnTo>
                  <a:pt x="690265" y="0"/>
                </a:lnTo>
                <a:lnTo>
                  <a:pt x="690265" y="690265"/>
                </a:lnTo>
                <a:lnTo>
                  <a:pt x="0" y="690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6341" y="3196233"/>
            <a:ext cx="4541639" cy="89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Semi-Supervised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6341" y="4167336"/>
            <a:ext cx="4541639" cy="96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Leveraged both labeled and unlabeled data for model training.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5922020" y="2258466"/>
            <a:ext cx="690265" cy="690265"/>
          </a:xfrm>
          <a:custGeom>
            <a:avLst/>
            <a:gdLst/>
            <a:ahLst/>
            <a:cxnLst/>
            <a:rect r="r" b="b" t="t" l="l"/>
            <a:pathLst>
              <a:path h="690265" w="690265">
                <a:moveTo>
                  <a:pt x="0" y="0"/>
                </a:moveTo>
                <a:lnTo>
                  <a:pt x="690265" y="0"/>
                </a:lnTo>
                <a:lnTo>
                  <a:pt x="690265" y="690265"/>
                </a:lnTo>
                <a:lnTo>
                  <a:pt x="0" y="6902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22020" y="3196233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LSTM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22020" y="3736032"/>
            <a:ext cx="4541639" cy="141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Used Long Short-Term Memory networks to capture sequential patterns in text data.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966341" y="5975151"/>
            <a:ext cx="690265" cy="690265"/>
          </a:xfrm>
          <a:custGeom>
            <a:avLst/>
            <a:gdLst/>
            <a:ahLst/>
            <a:cxnLst/>
            <a:rect r="r" b="b" t="t" l="l"/>
            <a:pathLst>
              <a:path h="690265" w="690265">
                <a:moveTo>
                  <a:pt x="0" y="0"/>
                </a:moveTo>
                <a:lnTo>
                  <a:pt x="690265" y="0"/>
                </a:lnTo>
                <a:lnTo>
                  <a:pt x="690265" y="690265"/>
                </a:lnTo>
                <a:lnTo>
                  <a:pt x="0" y="690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6341" y="6912917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CNN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6341" y="7452717"/>
            <a:ext cx="4541639" cy="1410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Employed Convolutional Neural Networks to identify patterns and features in text data.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5922020" y="5975151"/>
            <a:ext cx="690265" cy="690265"/>
          </a:xfrm>
          <a:custGeom>
            <a:avLst/>
            <a:gdLst/>
            <a:ahLst/>
            <a:cxnLst/>
            <a:rect r="r" b="b" t="t" l="l"/>
            <a:pathLst>
              <a:path h="690265" w="690265">
                <a:moveTo>
                  <a:pt x="0" y="0"/>
                </a:moveTo>
                <a:lnTo>
                  <a:pt x="690265" y="0"/>
                </a:lnTo>
                <a:lnTo>
                  <a:pt x="690265" y="690265"/>
                </a:lnTo>
                <a:lnTo>
                  <a:pt x="0" y="6902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22020" y="6912917"/>
            <a:ext cx="3451472" cy="459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BERT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22020" y="7452717"/>
            <a:ext cx="4541639" cy="1852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Utilized Bidirectional Encoder Representations from Transformers, a powerful language model for understanding text.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51861" y="860077"/>
            <a:ext cx="9642276" cy="164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Model Performance 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51861" y="3109764"/>
            <a:ext cx="4629596" cy="74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~96%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70404" y="4147840"/>
            <a:ext cx="3192364" cy="4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Accuracy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1861" y="4652368"/>
            <a:ext cx="4629596" cy="89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Proportion of correctly classified comments.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4541" y="3109764"/>
            <a:ext cx="4629596" cy="74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~84%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83084" y="4147840"/>
            <a:ext cx="3192364" cy="4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Precision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64541" y="4652368"/>
            <a:ext cx="4629596" cy="89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Proportion of true positive predictions among all positive predictions.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51861" y="6534745"/>
            <a:ext cx="4629596" cy="74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~67%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0404" y="7572821"/>
            <a:ext cx="3192364" cy="4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Recall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51861" y="8077349"/>
            <a:ext cx="4629596" cy="89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Proportion of true positive predictions among all actual positive instances.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64541" y="6534745"/>
            <a:ext cx="4629596" cy="74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6625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~74%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83084" y="7572821"/>
            <a:ext cx="3192364" cy="42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F1-Score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64541" y="8077349"/>
            <a:ext cx="4629596" cy="130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The harmonic mean of precision and recall, providing a balanced measure of model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09786" y="658266"/>
            <a:ext cx="6498580" cy="86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Toxicity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9786" y="1860351"/>
            <a:ext cx="6498580" cy="86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4"/>
              </a:lnSpc>
            </a:pPr>
            <a:r>
              <a:rPr lang="en-US" sz="50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 in the Dataset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11532840" y="824284"/>
            <a:ext cx="5718721" cy="3811041"/>
          </a:xfrm>
          <a:custGeom>
            <a:avLst/>
            <a:gdLst/>
            <a:ahLst/>
            <a:cxnLst/>
            <a:rect r="r" b="b" t="t" l="l"/>
            <a:pathLst>
              <a:path h="3811041" w="5718721">
                <a:moveTo>
                  <a:pt x="0" y="0"/>
                </a:moveTo>
                <a:lnTo>
                  <a:pt x="5718721" y="0"/>
                </a:lnTo>
                <a:lnTo>
                  <a:pt x="5718721" y="3811041"/>
                </a:lnTo>
                <a:lnTo>
                  <a:pt x="0" y="38110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" r="0" b="-18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05438" y="3116069"/>
            <a:ext cx="5325815" cy="2358032"/>
            <a:chOff x="0" y="0"/>
            <a:chExt cx="7101087" cy="31440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7088378" cy="3131312"/>
            </a:xfrm>
            <a:custGeom>
              <a:avLst/>
              <a:gdLst/>
              <a:ahLst/>
              <a:cxnLst/>
              <a:rect r="r" b="b" t="t" l="l"/>
              <a:pathLst>
                <a:path h="3131312" w="7088378">
                  <a:moveTo>
                    <a:pt x="0" y="145542"/>
                  </a:moveTo>
                  <a:cubicBezTo>
                    <a:pt x="0" y="65151"/>
                    <a:pt x="65278" y="0"/>
                    <a:pt x="145923" y="0"/>
                  </a:cubicBezTo>
                  <a:lnTo>
                    <a:pt x="6942455" y="0"/>
                  </a:lnTo>
                  <a:cubicBezTo>
                    <a:pt x="7022974" y="0"/>
                    <a:pt x="7088378" y="65151"/>
                    <a:pt x="7088378" y="145542"/>
                  </a:cubicBezTo>
                  <a:lnTo>
                    <a:pt x="7088378" y="2985770"/>
                  </a:lnTo>
                  <a:cubicBezTo>
                    <a:pt x="7088378" y="3066161"/>
                    <a:pt x="7023100" y="3131312"/>
                    <a:pt x="6942455" y="3131312"/>
                  </a:cubicBezTo>
                  <a:lnTo>
                    <a:pt x="145923" y="3131312"/>
                  </a:lnTo>
                  <a:cubicBezTo>
                    <a:pt x="65278" y="3131312"/>
                    <a:pt x="0" y="3066161"/>
                    <a:pt x="0" y="2985770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01078" cy="3144012"/>
            </a:xfrm>
            <a:custGeom>
              <a:avLst/>
              <a:gdLst/>
              <a:ahLst/>
              <a:cxnLst/>
              <a:rect r="r" b="b" t="t" l="l"/>
              <a:pathLst>
                <a:path h="3144012" w="7101078">
                  <a:moveTo>
                    <a:pt x="0" y="151892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6948805" y="0"/>
                  </a:lnTo>
                  <a:lnTo>
                    <a:pt x="6948805" y="6350"/>
                  </a:lnTo>
                  <a:lnTo>
                    <a:pt x="6948805" y="0"/>
                  </a:lnTo>
                  <a:cubicBezTo>
                    <a:pt x="7032879" y="0"/>
                    <a:pt x="7101078" y="67945"/>
                    <a:pt x="7101078" y="151892"/>
                  </a:cubicBezTo>
                  <a:lnTo>
                    <a:pt x="7094728" y="151892"/>
                  </a:lnTo>
                  <a:lnTo>
                    <a:pt x="7101078" y="151892"/>
                  </a:lnTo>
                  <a:lnTo>
                    <a:pt x="7101078" y="2992120"/>
                  </a:lnTo>
                  <a:lnTo>
                    <a:pt x="7094728" y="2992120"/>
                  </a:lnTo>
                  <a:lnTo>
                    <a:pt x="7101078" y="2992120"/>
                  </a:lnTo>
                  <a:cubicBezTo>
                    <a:pt x="7101078" y="3076067"/>
                    <a:pt x="7032879" y="3144012"/>
                    <a:pt x="6948805" y="3144012"/>
                  </a:cubicBezTo>
                  <a:lnTo>
                    <a:pt x="6948805" y="3137662"/>
                  </a:lnTo>
                  <a:lnTo>
                    <a:pt x="6948805" y="3144012"/>
                  </a:lnTo>
                  <a:lnTo>
                    <a:pt x="152273" y="3144012"/>
                  </a:lnTo>
                  <a:lnTo>
                    <a:pt x="152273" y="3137662"/>
                  </a:lnTo>
                  <a:lnTo>
                    <a:pt x="152273" y="3144012"/>
                  </a:lnTo>
                  <a:cubicBezTo>
                    <a:pt x="68199" y="3144012"/>
                    <a:pt x="0" y="3076067"/>
                    <a:pt x="0" y="2992120"/>
                  </a:cubicBezTo>
                  <a:lnTo>
                    <a:pt x="0" y="151892"/>
                  </a:lnTo>
                  <a:lnTo>
                    <a:pt x="6350" y="151892"/>
                  </a:lnTo>
                  <a:lnTo>
                    <a:pt x="0" y="151892"/>
                  </a:lnTo>
                  <a:moveTo>
                    <a:pt x="12700" y="151892"/>
                  </a:moveTo>
                  <a:lnTo>
                    <a:pt x="12700" y="2992120"/>
                  </a:lnTo>
                  <a:lnTo>
                    <a:pt x="6350" y="2992120"/>
                  </a:lnTo>
                  <a:lnTo>
                    <a:pt x="12700" y="2992120"/>
                  </a:lnTo>
                  <a:cubicBezTo>
                    <a:pt x="12700" y="3068955"/>
                    <a:pt x="75184" y="3131312"/>
                    <a:pt x="152273" y="3131312"/>
                  </a:cubicBezTo>
                  <a:lnTo>
                    <a:pt x="6948805" y="3131312"/>
                  </a:lnTo>
                  <a:cubicBezTo>
                    <a:pt x="7025894" y="3131312"/>
                    <a:pt x="7088378" y="3068955"/>
                    <a:pt x="7088378" y="2992120"/>
                  </a:cubicBezTo>
                  <a:lnTo>
                    <a:pt x="7088378" y="151892"/>
                  </a:lnTo>
                  <a:cubicBezTo>
                    <a:pt x="7088378" y="75057"/>
                    <a:pt x="7025894" y="12700"/>
                    <a:pt x="6948805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5057"/>
                    <a:pt x="12700" y="151892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36439" y="3339702"/>
            <a:ext cx="3249215" cy="4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Prevalence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9786" y="3936001"/>
            <a:ext cx="4777531" cy="9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10.05% of comments were flagged as toxic.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121727" y="5736742"/>
            <a:ext cx="5325815" cy="2358032"/>
            <a:chOff x="0" y="0"/>
            <a:chExt cx="7101087" cy="31440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7088378" cy="3131312"/>
            </a:xfrm>
            <a:custGeom>
              <a:avLst/>
              <a:gdLst/>
              <a:ahLst/>
              <a:cxnLst/>
              <a:rect r="r" b="b" t="t" l="l"/>
              <a:pathLst>
                <a:path h="3131312" w="7088378">
                  <a:moveTo>
                    <a:pt x="0" y="145542"/>
                  </a:moveTo>
                  <a:cubicBezTo>
                    <a:pt x="0" y="65151"/>
                    <a:pt x="65278" y="0"/>
                    <a:pt x="145923" y="0"/>
                  </a:cubicBezTo>
                  <a:lnTo>
                    <a:pt x="6942455" y="0"/>
                  </a:lnTo>
                  <a:cubicBezTo>
                    <a:pt x="7022974" y="0"/>
                    <a:pt x="7088378" y="65151"/>
                    <a:pt x="7088378" y="145542"/>
                  </a:cubicBezTo>
                  <a:lnTo>
                    <a:pt x="7088378" y="2985770"/>
                  </a:lnTo>
                  <a:cubicBezTo>
                    <a:pt x="7088378" y="3066161"/>
                    <a:pt x="7023100" y="3131312"/>
                    <a:pt x="6942455" y="3131312"/>
                  </a:cubicBezTo>
                  <a:lnTo>
                    <a:pt x="145923" y="3131312"/>
                  </a:lnTo>
                  <a:cubicBezTo>
                    <a:pt x="65278" y="3131312"/>
                    <a:pt x="0" y="3066161"/>
                    <a:pt x="0" y="2985770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01078" cy="3144012"/>
            </a:xfrm>
            <a:custGeom>
              <a:avLst/>
              <a:gdLst/>
              <a:ahLst/>
              <a:cxnLst/>
              <a:rect r="r" b="b" t="t" l="l"/>
              <a:pathLst>
                <a:path h="3144012" w="7101078">
                  <a:moveTo>
                    <a:pt x="0" y="151892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6948805" y="0"/>
                  </a:lnTo>
                  <a:lnTo>
                    <a:pt x="6948805" y="6350"/>
                  </a:lnTo>
                  <a:lnTo>
                    <a:pt x="6948805" y="0"/>
                  </a:lnTo>
                  <a:cubicBezTo>
                    <a:pt x="7032879" y="0"/>
                    <a:pt x="7101078" y="67945"/>
                    <a:pt x="7101078" y="151892"/>
                  </a:cubicBezTo>
                  <a:lnTo>
                    <a:pt x="7094728" y="151892"/>
                  </a:lnTo>
                  <a:lnTo>
                    <a:pt x="7101078" y="151892"/>
                  </a:lnTo>
                  <a:lnTo>
                    <a:pt x="7101078" y="2992120"/>
                  </a:lnTo>
                  <a:lnTo>
                    <a:pt x="7094728" y="2992120"/>
                  </a:lnTo>
                  <a:lnTo>
                    <a:pt x="7101078" y="2992120"/>
                  </a:lnTo>
                  <a:cubicBezTo>
                    <a:pt x="7101078" y="3076067"/>
                    <a:pt x="7032879" y="3144012"/>
                    <a:pt x="6948805" y="3144012"/>
                  </a:cubicBezTo>
                  <a:lnTo>
                    <a:pt x="6948805" y="3137662"/>
                  </a:lnTo>
                  <a:lnTo>
                    <a:pt x="6948805" y="3144012"/>
                  </a:lnTo>
                  <a:lnTo>
                    <a:pt x="152273" y="3144012"/>
                  </a:lnTo>
                  <a:lnTo>
                    <a:pt x="152273" y="3137662"/>
                  </a:lnTo>
                  <a:lnTo>
                    <a:pt x="152273" y="3144012"/>
                  </a:lnTo>
                  <a:cubicBezTo>
                    <a:pt x="68199" y="3144012"/>
                    <a:pt x="0" y="3076067"/>
                    <a:pt x="0" y="2992120"/>
                  </a:cubicBezTo>
                  <a:lnTo>
                    <a:pt x="0" y="151892"/>
                  </a:lnTo>
                  <a:lnTo>
                    <a:pt x="6350" y="151892"/>
                  </a:lnTo>
                  <a:lnTo>
                    <a:pt x="0" y="151892"/>
                  </a:lnTo>
                  <a:moveTo>
                    <a:pt x="12700" y="151892"/>
                  </a:moveTo>
                  <a:lnTo>
                    <a:pt x="12700" y="2992120"/>
                  </a:lnTo>
                  <a:lnTo>
                    <a:pt x="6350" y="2992120"/>
                  </a:lnTo>
                  <a:lnTo>
                    <a:pt x="12700" y="2992120"/>
                  </a:lnTo>
                  <a:cubicBezTo>
                    <a:pt x="12700" y="3068955"/>
                    <a:pt x="75184" y="3131312"/>
                    <a:pt x="152273" y="3131312"/>
                  </a:cubicBezTo>
                  <a:lnTo>
                    <a:pt x="6948805" y="3131312"/>
                  </a:lnTo>
                  <a:cubicBezTo>
                    <a:pt x="7025894" y="3131312"/>
                    <a:pt x="7088378" y="3068955"/>
                    <a:pt x="7088378" y="2992120"/>
                  </a:cubicBezTo>
                  <a:lnTo>
                    <a:pt x="7088378" y="151892"/>
                  </a:lnTo>
                  <a:cubicBezTo>
                    <a:pt x="7088378" y="75057"/>
                    <a:pt x="7025894" y="12700"/>
                    <a:pt x="6948805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5057"/>
                    <a:pt x="12700" y="151892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374309" y="5921552"/>
            <a:ext cx="3249215" cy="4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Insights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74309" y="6564659"/>
            <a:ext cx="4777531" cy="133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Toxic comments exhibit higher word counts and stronger negative sentiment.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57310" y="7218164"/>
            <a:ext cx="5325815" cy="2358032"/>
            <a:chOff x="0" y="0"/>
            <a:chExt cx="7101087" cy="31440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7088378" cy="3131312"/>
            </a:xfrm>
            <a:custGeom>
              <a:avLst/>
              <a:gdLst/>
              <a:ahLst/>
              <a:cxnLst/>
              <a:rect r="r" b="b" t="t" l="l"/>
              <a:pathLst>
                <a:path h="3131312" w="7088378">
                  <a:moveTo>
                    <a:pt x="0" y="145542"/>
                  </a:moveTo>
                  <a:cubicBezTo>
                    <a:pt x="0" y="65151"/>
                    <a:pt x="65278" y="0"/>
                    <a:pt x="145923" y="0"/>
                  </a:cubicBezTo>
                  <a:lnTo>
                    <a:pt x="6942455" y="0"/>
                  </a:lnTo>
                  <a:cubicBezTo>
                    <a:pt x="7022974" y="0"/>
                    <a:pt x="7088378" y="65151"/>
                    <a:pt x="7088378" y="145542"/>
                  </a:cubicBezTo>
                  <a:lnTo>
                    <a:pt x="7088378" y="2985770"/>
                  </a:lnTo>
                  <a:cubicBezTo>
                    <a:pt x="7088378" y="3066161"/>
                    <a:pt x="7023100" y="3131312"/>
                    <a:pt x="6942455" y="3131312"/>
                  </a:cubicBezTo>
                  <a:lnTo>
                    <a:pt x="145923" y="3131312"/>
                  </a:lnTo>
                  <a:cubicBezTo>
                    <a:pt x="65278" y="3131312"/>
                    <a:pt x="0" y="3066161"/>
                    <a:pt x="0" y="2985770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01078" cy="3144012"/>
            </a:xfrm>
            <a:custGeom>
              <a:avLst/>
              <a:gdLst/>
              <a:ahLst/>
              <a:cxnLst/>
              <a:rect r="r" b="b" t="t" l="l"/>
              <a:pathLst>
                <a:path h="3144012" w="7101078">
                  <a:moveTo>
                    <a:pt x="0" y="151892"/>
                  </a:moveTo>
                  <a:cubicBezTo>
                    <a:pt x="0" y="67945"/>
                    <a:pt x="68199" y="0"/>
                    <a:pt x="152273" y="0"/>
                  </a:cubicBezTo>
                  <a:lnTo>
                    <a:pt x="6948805" y="0"/>
                  </a:lnTo>
                  <a:lnTo>
                    <a:pt x="6948805" y="6350"/>
                  </a:lnTo>
                  <a:lnTo>
                    <a:pt x="6948805" y="0"/>
                  </a:lnTo>
                  <a:cubicBezTo>
                    <a:pt x="7032879" y="0"/>
                    <a:pt x="7101078" y="67945"/>
                    <a:pt x="7101078" y="151892"/>
                  </a:cubicBezTo>
                  <a:lnTo>
                    <a:pt x="7094728" y="151892"/>
                  </a:lnTo>
                  <a:lnTo>
                    <a:pt x="7101078" y="151892"/>
                  </a:lnTo>
                  <a:lnTo>
                    <a:pt x="7101078" y="2992120"/>
                  </a:lnTo>
                  <a:lnTo>
                    <a:pt x="7094728" y="2992120"/>
                  </a:lnTo>
                  <a:lnTo>
                    <a:pt x="7101078" y="2992120"/>
                  </a:lnTo>
                  <a:cubicBezTo>
                    <a:pt x="7101078" y="3076067"/>
                    <a:pt x="7032879" y="3144012"/>
                    <a:pt x="6948805" y="3144012"/>
                  </a:cubicBezTo>
                  <a:lnTo>
                    <a:pt x="6948805" y="3137662"/>
                  </a:lnTo>
                  <a:lnTo>
                    <a:pt x="6948805" y="3144012"/>
                  </a:lnTo>
                  <a:lnTo>
                    <a:pt x="152273" y="3144012"/>
                  </a:lnTo>
                  <a:lnTo>
                    <a:pt x="152273" y="3137662"/>
                  </a:lnTo>
                  <a:lnTo>
                    <a:pt x="152273" y="3144012"/>
                  </a:lnTo>
                  <a:cubicBezTo>
                    <a:pt x="68199" y="3144012"/>
                    <a:pt x="0" y="3076067"/>
                    <a:pt x="0" y="2992120"/>
                  </a:cubicBezTo>
                  <a:lnTo>
                    <a:pt x="0" y="151892"/>
                  </a:lnTo>
                  <a:lnTo>
                    <a:pt x="6350" y="151892"/>
                  </a:lnTo>
                  <a:lnTo>
                    <a:pt x="0" y="151892"/>
                  </a:lnTo>
                  <a:moveTo>
                    <a:pt x="12700" y="151892"/>
                  </a:moveTo>
                  <a:lnTo>
                    <a:pt x="12700" y="2992120"/>
                  </a:lnTo>
                  <a:lnTo>
                    <a:pt x="6350" y="2992120"/>
                  </a:lnTo>
                  <a:lnTo>
                    <a:pt x="12700" y="2992120"/>
                  </a:lnTo>
                  <a:cubicBezTo>
                    <a:pt x="12700" y="3068955"/>
                    <a:pt x="75184" y="3131312"/>
                    <a:pt x="152273" y="3131312"/>
                  </a:cubicBezTo>
                  <a:lnTo>
                    <a:pt x="6948805" y="3131312"/>
                  </a:lnTo>
                  <a:cubicBezTo>
                    <a:pt x="7025894" y="3131312"/>
                    <a:pt x="7088378" y="3068955"/>
                    <a:pt x="7088378" y="2992120"/>
                  </a:cubicBezTo>
                  <a:lnTo>
                    <a:pt x="7088378" y="151892"/>
                  </a:lnTo>
                  <a:cubicBezTo>
                    <a:pt x="7088378" y="75057"/>
                    <a:pt x="7025894" y="12700"/>
                    <a:pt x="6948805" y="12700"/>
                  </a:cubicBezTo>
                  <a:lnTo>
                    <a:pt x="152273" y="12700"/>
                  </a:lnTo>
                  <a:lnTo>
                    <a:pt x="152273" y="6350"/>
                  </a:lnTo>
                  <a:lnTo>
                    <a:pt x="152273" y="12700"/>
                  </a:lnTo>
                  <a:cubicBezTo>
                    <a:pt x="75184" y="12700"/>
                    <a:pt x="12700" y="75057"/>
                    <a:pt x="12700" y="151892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331452" y="7463730"/>
            <a:ext cx="3249215" cy="43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499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Characteristics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31452" y="7968406"/>
            <a:ext cx="4777531" cy="91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High frequency of offensive words in flagged content.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103512"/>
            <a:ext cx="11023550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Automated Moderation with AI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4607421" y="461367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89685" y="55678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Proposed 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6133207"/>
            <a:ext cx="7939088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Implement an AI-powered moderation system using LSTM and BERT models.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12971710" y="461367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54122" y="55678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Arimo Bold"/>
                <a:ea typeface="Arimo Bold"/>
                <a:cs typeface="Arimo Bold"/>
                <a:sym typeface="Arimo Bold"/>
              </a:rPr>
              <a:t>Benefits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56526" y="6133207"/>
            <a:ext cx="7939236" cy="1954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Achieve cost efficiency, scalability, and speed in content moderation.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DAGZysHLK88</dc:identifier>
  <dcterms:modified xsi:type="dcterms:W3CDTF">2011-08-01T06:04:30Z</dcterms:modified>
  <cp:revision>1</cp:revision>
  <dc:title>AI-Powered-Content-Moderation-to-Combat-Toxicity (1).pptx</dc:title>
</cp:coreProperties>
</file>